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65" y="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86c42f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86c42f2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4786c42f2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786c42f2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786c42f2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4786c42f28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786c42f2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786c42f28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4786c42f28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786c42f2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786c42f28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4786c42f28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786c42f2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786c42f28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4786c42f28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099cd542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099cd5420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099cd5420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281425" y="1655520"/>
            <a:ext cx="6260905" cy="15270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48964" y="3793390"/>
            <a:ext cx="8093365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800"/>
              <a:buNone/>
              <a:defRPr sz="2800" b="0" i="0">
                <a:solidFill>
                  <a:srgbClr val="0070C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13" descr="E:\websites\free-power-point-templates\2012\logo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448966" y="1197405"/>
            <a:ext cx="8246070" cy="351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>
                <a:solidFill>
                  <a:srgbClr val="002060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  <a:defRPr sz="36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2434130" y="1197406"/>
            <a:ext cx="6260905" cy="335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>
                <a:solidFill>
                  <a:srgbClr val="002060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>
                <a:solidFill>
                  <a:srgbClr val="002060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»"/>
              <a:defRPr>
                <a:solidFill>
                  <a:srgbClr val="002060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>
                <a:solidFill>
                  <a:srgbClr val="002060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536879" y="2266340"/>
            <a:ext cx="4040188" cy="213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marL="914400" lvl="1" indent="-355600" algn="ctr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marL="1371600" lvl="2" indent="-342900" algn="ctr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marL="1828800" lvl="3" indent="-3302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marL="2286000" lvl="4" indent="-3302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4572000" y="1655520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>
                <a:solidFill>
                  <a:srgbClr val="002060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4572000" y="2266340"/>
            <a:ext cx="4041775" cy="213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ctr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1pPr>
            <a:lvl2pPr marL="914400" lvl="1" indent="-355600" algn="ctr"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–"/>
              <a:defRPr sz="2000">
                <a:solidFill>
                  <a:srgbClr val="002060"/>
                </a:solidFill>
              </a:defRPr>
            </a:lvl2pPr>
            <a:lvl3pPr marL="1371600" lvl="2" indent="-342900" algn="ctr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 sz="1800">
                <a:solidFill>
                  <a:srgbClr val="002060"/>
                </a:solidFill>
              </a:defRPr>
            </a:lvl3pPr>
            <a:lvl4pPr marL="1828800" lvl="3" indent="-3302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–"/>
              <a:defRPr sz="1600">
                <a:solidFill>
                  <a:srgbClr val="002060"/>
                </a:solidFill>
              </a:defRPr>
            </a:lvl4pPr>
            <a:lvl5pPr marL="2286000" lvl="4" indent="-330200" algn="ctr">
              <a:spcBef>
                <a:spcPts val="320"/>
              </a:spcBef>
              <a:spcAft>
                <a:spcPts val="0"/>
              </a:spcAft>
              <a:buClr>
                <a:srgbClr val="002060"/>
              </a:buClr>
              <a:buSzPts val="1600"/>
              <a:buChar char="»"/>
              <a:defRPr sz="1600">
                <a:solidFill>
                  <a:srgbClr val="002060"/>
                </a:solidFill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Public-Safety/NYC-crime/qb7u-rbm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2281425" y="1655520"/>
            <a:ext cx="6260905" cy="15270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NYPD Crime Analysis</a:t>
            </a:r>
            <a:br>
              <a:rPr lang="en-US"/>
            </a:br>
            <a:r>
              <a:rPr lang="en-US" sz="2000" b="1" i="1"/>
              <a:t>-Python Project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754375" y="3793390"/>
            <a:ext cx="8093365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900"/>
              <a:buNone/>
            </a:pPr>
            <a:r>
              <a:rPr lang="en-US" sz="1900" b="1"/>
              <a:t>Team Vegan – Kasawn L, Patrick B, Swetha V, Pam 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61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Felony Crime</a:t>
            </a:r>
            <a:r>
              <a:rPr lang="en-US"/>
              <a:t> vs. Median Income</a:t>
            </a: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448966" y="1197405"/>
            <a:ext cx="8246100" cy="35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975" y="1459825"/>
            <a:ext cx="5036201" cy="23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00" y="1546338"/>
            <a:ext cx="4395449" cy="222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61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Unemployment Rate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448966" y="1197405"/>
            <a:ext cx="8246100" cy="35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Data Source- US ACS 2018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R^2 = 0.22597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00" y="2234975"/>
            <a:ext cx="4400925" cy="240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250" y="2111475"/>
            <a:ext cx="39338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61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Felony Crime</a:t>
            </a:r>
            <a:r>
              <a:rPr lang="en-US"/>
              <a:t> vs. Unemployment Rate</a:t>
            </a:r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xfrm>
            <a:off x="448966" y="1197405"/>
            <a:ext cx="8246100" cy="35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975" y="1459825"/>
            <a:ext cx="5036201" cy="23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075" y="1457150"/>
            <a:ext cx="4400925" cy="240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61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Poverty Rate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448966" y="1197405"/>
            <a:ext cx="8246100" cy="35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Data Source- US ACS 2018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R^2 = 0.43650774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75" y="2173075"/>
            <a:ext cx="4301823" cy="253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350" y="1937225"/>
            <a:ext cx="37623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61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Felony Crime</a:t>
            </a:r>
            <a:r>
              <a:rPr lang="en-US"/>
              <a:t> vs. Poverty Rate</a:t>
            </a:r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body" idx="1"/>
          </p:nvPr>
        </p:nvSpPr>
        <p:spPr>
          <a:xfrm>
            <a:off x="448966" y="1197405"/>
            <a:ext cx="8246100" cy="35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975" y="1459825"/>
            <a:ext cx="5036201" cy="23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775" y="1389400"/>
            <a:ext cx="4301823" cy="253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100" cy="61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</a:rPr>
              <a:t>Next Steps and Limitations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448966" y="1197405"/>
            <a:ext cx="8246100" cy="35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Consider different factors of the causes of crime in NYC with the hope of finding higher correlations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Conduct linear regression analysis on our new factors with the hope of finding higher R^2</a:t>
            </a:r>
            <a:endParaRPr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Conduct multivariate regression analysis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296260" y="1350110"/>
            <a:ext cx="8398775" cy="366491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US" sz="3240"/>
              <a:t>Project Work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448966" y="1350109"/>
            <a:ext cx="8246070" cy="335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778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None/>
            </a:pPr>
            <a:endParaRPr sz="260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NYPD crime data analysis – Pam C</a:t>
            </a:r>
            <a:endParaRPr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NY education data analysis – Swetha V</a:t>
            </a:r>
            <a:endParaRPr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NY income , unemployment data analysis – Patrick B</a:t>
            </a:r>
            <a:endParaRPr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rgbClr val="002060"/>
              </a:buClr>
              <a:buSzPts val="2600"/>
              <a:buChar char="•"/>
            </a:pPr>
            <a:r>
              <a:rPr lang="en-US" sz="2600"/>
              <a:t>Graph analysis – Kasawn L</a:t>
            </a:r>
            <a:endParaRPr sz="260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Libraries used- numpy, pandas, matplotlib, census, uszipcode, BeautifulSoup, gmaps, requests, json, and time</a:t>
            </a:r>
            <a:endParaRPr sz="26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r>
              <a:rPr lang="en-US"/>
              <a:t> 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296260" y="1350110"/>
            <a:ext cx="8398775" cy="366491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US" sz="3240"/>
              <a:t>Team Objectives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296260" y="1350109"/>
            <a:ext cx="8398776" cy="366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476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None/>
            </a:pPr>
            <a:endParaRPr sz="1500"/>
          </a:p>
          <a:p>
            <a:pPr marL="342900" lvl="0" indent="-260350" algn="l" rtl="0">
              <a:spcBef>
                <a:spcPts val="30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What are the central causes of crime in NYC?</a:t>
            </a:r>
            <a:endParaRPr sz="1500"/>
          </a:p>
          <a:p>
            <a:pPr marL="742950" lvl="1" indent="-203200" algn="l" rtl="0"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500"/>
              <a:buChar char="–"/>
            </a:pPr>
            <a:r>
              <a:rPr lang="en-US" sz="1500"/>
              <a:t>Differences in crime that exist between NY  boroughs.   </a:t>
            </a:r>
            <a:endParaRPr/>
          </a:p>
          <a:p>
            <a:pPr marL="742950" lvl="1" indent="-203200" algn="l" rtl="0"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500"/>
              <a:buChar char="–"/>
            </a:pPr>
            <a:r>
              <a:rPr lang="en-US" sz="1500"/>
              <a:t>A mapping of top 5 felony crimes &amp; crime hours per borough.</a:t>
            </a:r>
            <a:endParaRPr sz="1500"/>
          </a:p>
          <a:p>
            <a:pPr marL="742950" lvl="1" indent="-203200" algn="l" rtl="0"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500"/>
              <a:buChar char="–"/>
            </a:pPr>
            <a:r>
              <a:rPr lang="en-US" sz="1500"/>
              <a:t>How does education/high school dropout rate in a particular borough impact its crime rate.</a:t>
            </a:r>
            <a:endParaRPr/>
          </a:p>
          <a:p>
            <a:pPr marL="742950" lvl="1" indent="-203200" algn="l" rtl="0"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500"/>
              <a:buChar char="–"/>
            </a:pPr>
            <a:r>
              <a:rPr lang="en-US" sz="1500"/>
              <a:t>How does median income/unemployment rates in a particular borough impact its crime rate</a:t>
            </a:r>
            <a:endParaRPr/>
          </a:p>
          <a:p>
            <a:pPr marL="742950" lvl="1" indent="-203200" algn="l" rtl="0"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500"/>
              <a:buChar char="–"/>
            </a:pPr>
            <a:r>
              <a:rPr lang="en-US" sz="1500"/>
              <a:t>Heat maps that shows concentration of crimes across boroughs, areas that has higher percentage of school drop outs etc </a:t>
            </a:r>
            <a:endParaRPr sz="1500"/>
          </a:p>
          <a:p>
            <a:pPr marL="742950" lvl="1" indent="-203200" algn="l" rtl="0">
              <a:spcBef>
                <a:spcPts val="300"/>
              </a:spcBef>
              <a:spcAft>
                <a:spcPts val="0"/>
              </a:spcAft>
              <a:buSzPts val="1500"/>
              <a:buChar char="–"/>
            </a:pPr>
            <a:r>
              <a:rPr lang="en-US" sz="1500"/>
              <a:t>Scatter plots and linear regression of different factors vs. felonies in an area of NYC</a:t>
            </a:r>
            <a:endParaRPr sz="1500"/>
          </a:p>
          <a:p>
            <a:pPr marL="3429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5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US" sz="3240"/>
              <a:t>NYPD crime data analysis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296260" y="1197404"/>
            <a:ext cx="4275740" cy="3817626"/>
          </a:xfrm>
          <a:prstGeom prst="rect">
            <a:avLst/>
          </a:prstGeom>
          <a:noFill/>
          <a:ln w="28575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None/>
            </a:pPr>
            <a:r>
              <a:rPr lang="en-US" sz="1500" b="1" u="sng"/>
              <a:t>Data Source </a:t>
            </a:r>
            <a:r>
              <a:rPr lang="en-US" sz="1500"/>
              <a:t>: </a:t>
            </a:r>
            <a:endParaRPr/>
          </a:p>
          <a:p>
            <a:pPr marL="742950" lvl="1" indent="-285750" algn="l" rtl="0">
              <a:spcBef>
                <a:spcPts val="26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Arial"/>
              <a:buChar char="•"/>
            </a:pPr>
            <a:r>
              <a:rPr lang="en-US" sz="1300" u="sng">
                <a:solidFill>
                  <a:schemeClr val="hlink"/>
                </a:solidFill>
                <a:hlinkClick r:id="rId3"/>
              </a:rPr>
              <a:t>Open data source NYPD complaint data </a:t>
            </a:r>
            <a:r>
              <a:rPr lang="en-US" sz="1300"/>
              <a:t>was used for crime analysis (222,398 records in file).</a:t>
            </a:r>
            <a:endParaRPr/>
          </a:p>
          <a:p>
            <a:pPr marL="457200" lvl="1" indent="0" algn="l" rtl="0">
              <a:spcBef>
                <a:spcPts val="260"/>
              </a:spcBef>
              <a:spcAft>
                <a:spcPts val="0"/>
              </a:spcAft>
              <a:buClr>
                <a:srgbClr val="002060"/>
              </a:buClr>
              <a:buSzPts val="1300"/>
              <a:buNone/>
            </a:pP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500"/>
              <a:buNone/>
            </a:pPr>
            <a:r>
              <a:rPr lang="en-US" sz="1500" b="1" u="sng"/>
              <a:t>Data Selection &amp; Cleaning Process </a:t>
            </a:r>
            <a:r>
              <a:rPr lang="en-US" sz="1500"/>
              <a:t>:</a:t>
            </a:r>
            <a:endParaRPr/>
          </a:p>
          <a:p>
            <a:pPr marL="742950" lvl="1" indent="-285750" algn="l" rtl="0">
              <a:spcBef>
                <a:spcPts val="26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Arial"/>
              <a:buChar char="•"/>
            </a:pPr>
            <a:r>
              <a:rPr lang="en-US" sz="1300"/>
              <a:t>Analyzed data for “Felony” crime , which is the top crime classification amongst the three (Felony, Misdemeanor , Violation)</a:t>
            </a:r>
            <a:endParaRPr/>
          </a:p>
          <a:p>
            <a:pPr marL="742950" lvl="1" indent="-285750" algn="l" rtl="0">
              <a:spcBef>
                <a:spcPts val="26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Arial"/>
              <a:buChar char="•"/>
            </a:pPr>
            <a:r>
              <a:rPr lang="en-US" sz="1300"/>
              <a:t>Drop records where “complaint date” not registered , replace Nan with 0 to enable aggregations on req cols.</a:t>
            </a:r>
            <a:endParaRPr/>
          </a:p>
          <a:p>
            <a:pPr marL="742950" lvl="1" indent="-285750" algn="l" rtl="0">
              <a:spcBef>
                <a:spcPts val="260"/>
              </a:spcBef>
              <a:spcAft>
                <a:spcPts val="0"/>
              </a:spcAft>
              <a:buClr>
                <a:srgbClr val="002060"/>
              </a:buClr>
              <a:buSzPts val="1300"/>
              <a:buFont typeface="Arial"/>
              <a:buChar char="•"/>
            </a:pPr>
            <a:r>
              <a:rPr lang="en-US" sz="1300"/>
              <a:t>Analyzed data for last 10 years (2010 – 2019) , and top 5 offense categories under Felony (47,755 records for analysis)</a:t>
            </a:r>
            <a:endParaRPr sz="1300"/>
          </a:p>
          <a:p>
            <a:pPr marL="742950" lvl="1" indent="-285750" algn="l" rtl="0">
              <a:spcBef>
                <a:spcPts val="260"/>
              </a:spcBef>
              <a:spcAft>
                <a:spcPts val="0"/>
              </a:spcAft>
              <a:buSzPts val="1300"/>
              <a:buChar char="•"/>
            </a:pPr>
            <a:r>
              <a:rPr lang="en-US" sz="1300"/>
              <a:t>Our data is almost entirely comprised of 2018-19 crimes</a:t>
            </a:r>
            <a:endParaRPr sz="1300"/>
          </a:p>
        </p:txBody>
      </p:sp>
      <p:sp>
        <p:nvSpPr>
          <p:cNvPr id="118" name="Google Shape;118;p17"/>
          <p:cNvSpPr txBox="1"/>
          <p:nvPr/>
        </p:nvSpPr>
        <p:spPr>
          <a:xfrm>
            <a:off x="4724707" y="1197405"/>
            <a:ext cx="4123034" cy="3817626"/>
          </a:xfrm>
          <a:prstGeom prst="rect">
            <a:avLst/>
          </a:prstGeom>
          <a:noFill/>
          <a:ln w="28575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Char char="•"/>
            </a:pPr>
            <a:r>
              <a:rPr lang="en-US" sz="15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Summary of top 5 felony incidents in last 10 years</a:t>
            </a:r>
            <a:r>
              <a:rPr lang="en-US" sz="1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0115" y="1960930"/>
            <a:ext cx="3664920" cy="244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143555" y="1197404"/>
            <a:ext cx="4581150" cy="394009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907080" y="281175"/>
            <a:ext cx="8246070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US" sz="3240"/>
              <a:t>NYPD crime data analysis</a:t>
            </a:r>
            <a:r>
              <a:rPr lang="en-US" sz="1620"/>
              <a:t>-cont’d</a:t>
            </a:r>
            <a:endParaRPr sz="3240"/>
          </a:p>
        </p:txBody>
      </p:sp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6260" y="1550658"/>
            <a:ext cx="4275137" cy="117379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4877411" y="1197404"/>
            <a:ext cx="4123034" cy="3946095"/>
          </a:xfrm>
          <a:prstGeom prst="rect">
            <a:avLst/>
          </a:prstGeom>
          <a:noFill/>
          <a:ln w="28575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endParaRPr sz="1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“Grand Larceny” is the highest reported felony offense crime in the last 10 years.</a:t>
            </a:r>
            <a:endParaRPr/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Except for “Grand Larceny” being highest in Manhattan ( also noted in the heat map), Brooklyn on average has the highest crimes reported for all other categories.</a:t>
            </a:r>
            <a:endParaRPr/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Staten Island on the other hand has the least number of crimes reported across all categories, but it also has lower population ( &lt;500k) compared to Brooklyn(2.5M) , Queens(2.4M), Manhattan(1.6M) and Bronx(1.4M).</a:t>
            </a:r>
            <a:endParaRPr/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More number of crimes have occurred at noon and evening times. </a:t>
            </a:r>
            <a:endParaRPr/>
          </a:p>
          <a:p>
            <a:pPr marL="342900" marR="0" lvl="0" indent="-247650" algn="l" rtl="0"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None/>
            </a:pPr>
            <a:endParaRPr sz="15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261" y="2724454"/>
            <a:ext cx="4275740" cy="113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965" y="4016437"/>
            <a:ext cx="4123035" cy="112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296259" y="1279767"/>
            <a:ext cx="442844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 plot bar charts - top 5 offense cat and # incidents at various times by Boro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19605" y="3808688"/>
            <a:ext cx="442844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 Map – concentration of crimes across Boro’s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US" sz="3240"/>
              <a:t>NYC HS Graduation data analysis</a:t>
            </a: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296260" y="1197404"/>
            <a:ext cx="4275740" cy="3817626"/>
          </a:xfrm>
          <a:prstGeom prst="rect">
            <a:avLst/>
          </a:prstGeom>
          <a:noFill/>
          <a:ln w="28575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7"/>
              <a:buNone/>
            </a:pPr>
            <a:r>
              <a:rPr lang="en-US" sz="1387" b="1" u="sng"/>
              <a:t>Data Source </a:t>
            </a:r>
            <a:r>
              <a:rPr lang="en-US" sz="1387"/>
              <a:t>: 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002060"/>
              </a:buClr>
              <a:buSzPts val="1202"/>
              <a:buFont typeface="Arial"/>
              <a:buChar char="•"/>
            </a:pPr>
            <a:r>
              <a:rPr lang="en-US" sz="1202"/>
              <a:t>NYC Open Data was used to download Graduation Outcome from 2001-2014 (</a:t>
            </a:r>
            <a:r>
              <a:rPr lang="en-US" sz="1202">
                <a:solidFill>
                  <a:srgbClr val="000000"/>
                </a:solidFill>
              </a:rPr>
              <a:t>24034</a:t>
            </a:r>
            <a:r>
              <a:rPr lang="en-US" sz="1202"/>
              <a:t> records in file). https://www.kaggle.com/nycopendata/high-schools</a:t>
            </a:r>
            <a:endParaRPr sz="1202">
              <a:solidFill>
                <a:srgbClr val="FF0000"/>
              </a:solidFill>
            </a:endParaRPr>
          </a:p>
          <a:p>
            <a:pPr marL="457200" lvl="1" indent="0" algn="l" rtl="0">
              <a:spcBef>
                <a:spcPts val="240"/>
              </a:spcBef>
              <a:spcAft>
                <a:spcPts val="0"/>
              </a:spcAft>
              <a:buClr>
                <a:srgbClr val="002060"/>
              </a:buClr>
              <a:buSzPts val="1202"/>
              <a:buNone/>
            </a:pPr>
            <a:endParaRPr sz="1202"/>
          </a:p>
          <a:p>
            <a:pPr marL="0" lvl="0" indent="0" algn="l" rtl="0">
              <a:spcBef>
                <a:spcPts val="277"/>
              </a:spcBef>
              <a:spcAft>
                <a:spcPts val="0"/>
              </a:spcAft>
              <a:buClr>
                <a:srgbClr val="002060"/>
              </a:buClr>
              <a:buSzPts val="1387"/>
              <a:buNone/>
            </a:pPr>
            <a:r>
              <a:rPr lang="en-US" sz="1387" b="1" u="sng"/>
              <a:t>Data Selection &amp; Cleaning Process </a:t>
            </a:r>
            <a:r>
              <a:rPr lang="en-US" sz="1387"/>
              <a:t>: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002060"/>
              </a:buClr>
              <a:buSzPts val="1202"/>
              <a:buFont typeface="Arial"/>
              <a:buChar char="•"/>
            </a:pPr>
            <a:r>
              <a:rPr lang="en-US" sz="1202"/>
              <a:t>Data involved Graduation and dropout number and percentage of Cohort. Clean up data to show the last row of each Cohort year.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002060"/>
              </a:buClr>
              <a:buSzPts val="1202"/>
              <a:buFont typeface="Arial"/>
              <a:buChar char="•"/>
            </a:pPr>
            <a:r>
              <a:rPr lang="en-US" sz="1202"/>
              <a:t>NYC school directory was downloaded to lookup latitude and longitude for each school.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002060"/>
              </a:buClr>
              <a:buSzPts val="1202"/>
              <a:buFont typeface="Arial"/>
              <a:buChar char="•"/>
            </a:pPr>
            <a:r>
              <a:rPr lang="en-US" sz="1202"/>
              <a:t>Only data till Cohort year 2014 existed since the cohort of 2015 is going to graduate in 2019 June and Aug but data was unavailable</a:t>
            </a:r>
            <a:endParaRPr/>
          </a:p>
          <a:p>
            <a:pPr marL="0" lvl="0" indent="0" algn="l" rtl="0">
              <a:spcBef>
                <a:spcPts val="277"/>
              </a:spcBef>
              <a:spcAft>
                <a:spcPts val="0"/>
              </a:spcAft>
              <a:buClr>
                <a:srgbClr val="002060"/>
              </a:buClr>
              <a:buSzPts val="1387"/>
              <a:buNone/>
            </a:pPr>
            <a:r>
              <a:rPr lang="en-US" sz="1387" b="1" u="sng"/>
              <a:t>Summary</a:t>
            </a:r>
            <a:r>
              <a:rPr lang="en-US" sz="1387"/>
              <a:t>: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002060"/>
              </a:buClr>
              <a:buSzPts val="1202"/>
              <a:buFont typeface="Arial"/>
              <a:buChar char="•"/>
            </a:pPr>
            <a:r>
              <a:rPr lang="en-US" sz="1202"/>
              <a:t>Data shows overall student count has been steady since 2004 but the number of dropouts has been decreasing.</a:t>
            </a:r>
            <a:endParaRPr/>
          </a:p>
          <a:p>
            <a:pPr marL="742950" lvl="1" indent="-209422" algn="l" rtl="0">
              <a:spcBef>
                <a:spcPts val="240"/>
              </a:spcBef>
              <a:spcAft>
                <a:spcPts val="0"/>
              </a:spcAft>
              <a:buClr>
                <a:srgbClr val="002060"/>
              </a:buClr>
              <a:buSzPts val="1202"/>
              <a:buFont typeface="Arial"/>
              <a:buNone/>
            </a:pPr>
            <a:endParaRPr sz="1202"/>
          </a:p>
          <a:p>
            <a:pPr marL="457200" lvl="1" indent="0" algn="l" rtl="0">
              <a:spcBef>
                <a:spcPts val="240"/>
              </a:spcBef>
              <a:spcAft>
                <a:spcPts val="0"/>
              </a:spcAft>
              <a:buClr>
                <a:srgbClr val="002060"/>
              </a:buClr>
              <a:buSzPts val="1202"/>
              <a:buNone/>
            </a:pPr>
            <a:endParaRPr sz="1202"/>
          </a:p>
        </p:txBody>
      </p:sp>
      <p:sp>
        <p:nvSpPr>
          <p:cNvPr id="139" name="Google Shape;139;p19"/>
          <p:cNvSpPr txBox="1"/>
          <p:nvPr/>
        </p:nvSpPr>
        <p:spPr>
          <a:xfrm>
            <a:off x="4724707" y="1197405"/>
            <a:ext cx="4123034" cy="3817626"/>
          </a:xfrm>
          <a:prstGeom prst="rect">
            <a:avLst/>
          </a:prstGeom>
          <a:noFill/>
          <a:ln w="28575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Char char="•"/>
            </a:pPr>
            <a:r>
              <a:rPr lang="en-US" sz="15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Summary of Graduation and Drop out count in the last 14 years</a:t>
            </a:r>
            <a:r>
              <a:rPr lang="en-US" sz="1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140" name="Google Shape;140;p19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2726" y="1808225"/>
            <a:ext cx="3782309" cy="246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143555" y="1197404"/>
            <a:ext cx="4581150" cy="394009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907080" y="281175"/>
            <a:ext cx="8246070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US" sz="3240"/>
              <a:t>NYC HS Graduation data analysis</a:t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4877411" y="1197404"/>
            <a:ext cx="4123034" cy="3946095"/>
          </a:xfrm>
          <a:prstGeom prst="rect">
            <a:avLst/>
          </a:prstGeom>
          <a:noFill/>
          <a:ln w="28575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endParaRPr sz="1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Both Heat map and bar plot show the highest number of dropout rates in each borough.</a:t>
            </a:r>
            <a:endParaRPr/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Bronx has the highest percentage dropout but if we observer the highest dropout count queens and Brooklyn are among the top.</a:t>
            </a:r>
            <a:endParaRPr/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Hence drop out rate is a good indication since it accounts for total student population in each area and number of students dropping out.</a:t>
            </a:r>
            <a:endParaRPr/>
          </a:p>
          <a:p>
            <a:pPr marL="342900" marR="0" lvl="0" indent="-247650" algn="l" rtl="0"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None/>
            </a:pPr>
            <a:endParaRPr sz="15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296259" y="1279767"/>
            <a:ext cx="442844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 plot bar charts – Dropout rate out of total students in Cohort(All Years)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0" descr="A picture containing text,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1628" t="8302" r="8249" b="3758"/>
          <a:stretch/>
        </p:blipFill>
        <p:spPr>
          <a:xfrm>
            <a:off x="935453" y="3271676"/>
            <a:ext cx="288491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447" y="1816931"/>
            <a:ext cx="4353379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219900" y="2969822"/>
            <a:ext cx="442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 Map – Dropout rate by Borough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 rot="-5400000">
            <a:off x="49071" y="1636469"/>
            <a:ext cx="6032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1823310" y="1473329"/>
            <a:ext cx="1527050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1746985" y="1535290"/>
            <a:ext cx="1527000" cy="9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out Count by Borough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143555" y="1197404"/>
            <a:ext cx="4581150" cy="394009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907080" y="281175"/>
            <a:ext cx="8246070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US" sz="3240"/>
              <a:t>NYC HS Graduation data analysis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4877411" y="1197404"/>
            <a:ext cx="4123034" cy="3946095"/>
          </a:xfrm>
          <a:prstGeom prst="rect">
            <a:avLst/>
          </a:prstGeom>
          <a:noFill/>
          <a:ln w="28575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endParaRPr sz="1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We also looked at drop out rate  and count by city and Bronx and Brooklyn stand among the top.</a:t>
            </a:r>
            <a:endParaRPr/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Dropping out of school does not automatically result in a life of crime, but high school dropouts are far more likely th</a:t>
            </a:r>
            <a:r>
              <a:rPr lang="en-US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 high school graduates to be arrested. </a:t>
            </a:r>
            <a:endParaRPr/>
          </a:p>
          <a:p>
            <a:pPr marL="342900" marR="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If we disregard Manhattan and due to the large amount of population Brooklyn and Bronx are among the highest dropout rates and also showing significant crime rates.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</a:pP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47650" algn="l" rtl="0"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Arial"/>
              <a:buNone/>
            </a:pPr>
            <a:endParaRPr sz="15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296259" y="1279767"/>
            <a:ext cx="442844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 plot bar charts – Drop out rate out of total students in Cohort(All Years)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1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3841" y="3600453"/>
            <a:ext cx="4507214" cy="12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1823310" y="3372038"/>
            <a:ext cx="1527050" cy="1527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out Count by City</a:t>
            </a:r>
            <a:endParaRPr/>
          </a:p>
        </p:txBody>
      </p:sp>
      <p:pic>
        <p:nvPicPr>
          <p:cNvPr id="167" name="Google Shape;167;p2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235"/>
          <a:stretch/>
        </p:blipFill>
        <p:spPr>
          <a:xfrm>
            <a:off x="296259" y="1837522"/>
            <a:ext cx="4391478" cy="12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 rot="-5400000">
            <a:off x="-19585" y="2079494"/>
            <a:ext cx="6032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Percentage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1976015" y="1713114"/>
            <a:ext cx="1527050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out rate by City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296260" y="1350110"/>
            <a:ext cx="8398775" cy="366491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E6A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US" sz="3240">
                <a:solidFill>
                  <a:srgbClr val="FFFFFF"/>
                </a:solidFill>
              </a:rPr>
              <a:t>Median Household Income</a:t>
            </a:r>
            <a:endParaRPr sz="3240">
              <a:solidFill>
                <a:srgbClr val="FFFFFF"/>
              </a:solidFill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296250" y="1188500"/>
            <a:ext cx="8507100" cy="3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Data Source- US ACS 2018 and IncomebyZipCode.com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R^2 = 0.20661131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None/>
            </a:pP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25" y="2334375"/>
            <a:ext cx="4395449" cy="222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775" y="2162550"/>
            <a:ext cx="41243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Microsoft Office PowerPoint</Application>
  <PresentationFormat>On-screen Show (16:9)</PresentationFormat>
  <Paragraphs>90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NYPD Crime Analysis -Python Project</vt:lpstr>
      <vt:lpstr>Project Work</vt:lpstr>
      <vt:lpstr>Team Objectives</vt:lpstr>
      <vt:lpstr>NYPD crime data analysis</vt:lpstr>
      <vt:lpstr>NYPD crime data analysis-cont’d</vt:lpstr>
      <vt:lpstr>NYC HS Graduation data analysis</vt:lpstr>
      <vt:lpstr>NYC HS Graduation data analysis</vt:lpstr>
      <vt:lpstr>NYC HS Graduation data analysis</vt:lpstr>
      <vt:lpstr>Median Household Income</vt:lpstr>
      <vt:lpstr>Felony Crime vs. Median Income</vt:lpstr>
      <vt:lpstr>Unemployment Rate</vt:lpstr>
      <vt:lpstr>Felony Crime vs. Unemployment Rate</vt:lpstr>
      <vt:lpstr>Poverty Rate</vt:lpstr>
      <vt:lpstr>Felony Crime vs. Poverty Rate</vt:lpstr>
      <vt:lpstr>Next Steps and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NYPD Crime Analysis -Python Project</dc:title>
  <cp:lastModifiedBy>Rensilin Pathrose</cp:lastModifiedBy>
  <cp:revision>1</cp:revision>
  <dcterms:modified xsi:type="dcterms:W3CDTF">2019-09-18T00:09:18Z</dcterms:modified>
</cp:coreProperties>
</file>